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8244" y="1791436"/>
            <a:ext cx="9144000" cy="2387600"/>
          </a:xfrm>
        </p:spPr>
        <p:txBody>
          <a:bodyPr>
            <a:normAutofit fontScale="90000"/>
          </a:bodyPr>
          <a:lstStyle/>
          <a:p>
            <a:r>
              <a:rPr lang="en-US" b="1" dirty="0"/>
              <a:t>Overpopulation &amp; Under Population as Social Problem</a:t>
            </a:r>
            <a:r>
              <a:rPr lang="en-US" dirty="0"/>
              <a:t/>
            </a:r>
            <a:br>
              <a:rPr lang="en-US" dirty="0"/>
            </a:br>
            <a:endParaRPr lang="en-US" dirty="0"/>
          </a:p>
        </p:txBody>
      </p:sp>
    </p:spTree>
    <p:extLst>
      <p:ext uri="{BB962C8B-B14F-4D97-AF65-F5344CB8AC3E}">
        <p14:creationId xmlns:p14="http://schemas.microsoft.com/office/powerpoint/2010/main" val="1798393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5980"/>
            <a:ext cx="10515600" cy="5440983"/>
          </a:xfrm>
        </p:spPr>
        <p:txBody>
          <a:bodyPr>
            <a:normAutofit fontScale="92500" lnSpcReduction="20000"/>
          </a:bodyPr>
          <a:lstStyle/>
          <a:p>
            <a:pPr lvl="0" algn="just" fontAlgn="base"/>
            <a:r>
              <a:rPr lang="en-US" b="1" dirty="0"/>
              <a:t>Disease: </a:t>
            </a:r>
          </a:p>
          <a:p>
            <a:pPr marL="0" indent="0" algn="just" fontAlgn="base">
              <a:buNone/>
            </a:pPr>
            <a:r>
              <a:rPr lang="en-US" dirty="0" smtClean="0"/>
              <a:t>	Disease </a:t>
            </a:r>
            <a:r>
              <a:rPr lang="en-US" dirty="0"/>
              <a:t>and illness has always caused a decline in the population. The emergence of new diseases like HIV/AIDS which has decreased the population globally</a:t>
            </a:r>
            <a:r>
              <a:rPr lang="en-US" dirty="0" smtClean="0"/>
              <a:t>.</a:t>
            </a:r>
            <a:r>
              <a:rPr lang="en-US" dirty="0"/>
              <a:t> </a:t>
            </a:r>
          </a:p>
          <a:p>
            <a:pPr lvl="0" algn="just" fontAlgn="base"/>
            <a:r>
              <a:rPr lang="en-US" b="1" dirty="0"/>
              <a:t>Famine: </a:t>
            </a:r>
          </a:p>
          <a:p>
            <a:pPr marL="0" indent="0" algn="just" fontAlgn="base">
              <a:buNone/>
            </a:pPr>
            <a:r>
              <a:rPr lang="en-US" dirty="0" smtClean="0"/>
              <a:t>	Famine </a:t>
            </a:r>
            <a:r>
              <a:rPr lang="en-US" dirty="0"/>
              <a:t>is the scarcity of food caused due to factors like crop failure and disproportionate population. Being a ‘push’ factor, it has an adverse effect on the population of a region or country</a:t>
            </a:r>
            <a:r>
              <a:rPr lang="en-US" dirty="0" smtClean="0"/>
              <a:t>.</a:t>
            </a:r>
            <a:endParaRPr lang="en-US" dirty="0"/>
          </a:p>
          <a:p>
            <a:pPr lvl="0" algn="just" fontAlgn="base"/>
            <a:r>
              <a:rPr lang="en-US" b="1" dirty="0" smtClean="0"/>
              <a:t>War and conflicts: </a:t>
            </a:r>
            <a:endParaRPr lang="en-US" b="1" dirty="0"/>
          </a:p>
          <a:p>
            <a:pPr marL="0" indent="0" algn="just" fontAlgn="base">
              <a:buNone/>
            </a:pPr>
            <a:r>
              <a:rPr lang="en-US" dirty="0" smtClean="0"/>
              <a:t>	People </a:t>
            </a:r>
            <a:r>
              <a:rPr lang="en-US" dirty="0"/>
              <a:t>have waged wars since the middle ages and continue to do so. Advanced technology has made modern warfare a huge factor or element in the decline of population. Individuals fighting over resources and space end up killing each other on a massive scale due to the introduction of nuclear and chemical warfare which has a negative effect on the overall population of an area or region.</a:t>
            </a:r>
          </a:p>
          <a:p>
            <a:endParaRPr lang="en-US" dirty="0"/>
          </a:p>
        </p:txBody>
      </p:sp>
    </p:spTree>
    <p:extLst>
      <p:ext uri="{BB962C8B-B14F-4D97-AF65-F5344CB8AC3E}">
        <p14:creationId xmlns:p14="http://schemas.microsoft.com/office/powerpoint/2010/main" val="3680634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9207"/>
          </a:xfrm>
        </p:spPr>
        <p:txBody>
          <a:bodyPr>
            <a:normAutofit fontScale="90000"/>
          </a:bodyPr>
          <a:lstStyle/>
          <a:p>
            <a:r>
              <a:rPr lang="en-US" b="1" dirty="0" smtClean="0"/>
              <a:t/>
            </a:r>
            <a:br>
              <a:rPr lang="en-US" b="1" dirty="0" smtClean="0"/>
            </a:br>
            <a:r>
              <a:rPr lang="en-US" b="1" dirty="0" smtClean="0"/>
              <a:t>Positive </a:t>
            </a:r>
            <a:r>
              <a:rPr lang="en-US" b="1" dirty="0"/>
              <a:t>effects of </a:t>
            </a:r>
            <a:r>
              <a:rPr lang="en-US" b="1" dirty="0"/>
              <a:t>U</a:t>
            </a:r>
            <a:r>
              <a:rPr lang="en-US" b="1" dirty="0" smtClean="0"/>
              <a:t>nder </a:t>
            </a:r>
            <a:r>
              <a:rPr lang="en-US" b="1" dirty="0"/>
              <a:t>P</a:t>
            </a:r>
            <a:r>
              <a:rPr lang="en-US" b="1" dirty="0" smtClean="0"/>
              <a:t>opulation:</a:t>
            </a:r>
            <a:r>
              <a:rPr lang="en-US" dirty="0"/>
              <a:t/>
            </a:r>
            <a:br>
              <a:rPr lang="en-US" dirty="0"/>
            </a:br>
            <a:endParaRPr lang="en-US" dirty="0"/>
          </a:p>
        </p:txBody>
      </p:sp>
      <p:sp>
        <p:nvSpPr>
          <p:cNvPr id="3" name="Content Placeholder 2"/>
          <p:cNvSpPr>
            <a:spLocks noGrp="1"/>
          </p:cNvSpPr>
          <p:nvPr>
            <p:ph idx="1"/>
          </p:nvPr>
        </p:nvSpPr>
        <p:spPr>
          <a:xfrm>
            <a:off x="838200" y="1416205"/>
            <a:ext cx="10515600" cy="4760758"/>
          </a:xfrm>
        </p:spPr>
        <p:txBody>
          <a:bodyPr/>
          <a:lstStyle/>
          <a:p>
            <a:pPr lvl="0" algn="just"/>
            <a:r>
              <a:rPr lang="en-US" b="1" dirty="0"/>
              <a:t>No Congestion: </a:t>
            </a:r>
            <a:r>
              <a:rPr lang="en-US" dirty="0"/>
              <a:t>A country with less population experiences little or no congestion</a:t>
            </a:r>
          </a:p>
          <a:p>
            <a:pPr lvl="0" algn="just"/>
            <a:r>
              <a:rPr lang="en-US" b="1" dirty="0" smtClean="0"/>
              <a:t>Employment Opportunities: </a:t>
            </a:r>
            <a:r>
              <a:rPr lang="en-US" dirty="0" smtClean="0"/>
              <a:t>As </a:t>
            </a:r>
            <a:r>
              <a:rPr lang="en-US" dirty="0"/>
              <a:t>a result of small size of the population, there will be enough job opportunity for the people</a:t>
            </a:r>
          </a:p>
          <a:p>
            <a:pPr lvl="0" algn="just"/>
            <a:r>
              <a:rPr lang="en-US" b="1" dirty="0"/>
              <a:t>Increased in Social and Infrastructural Facilities</a:t>
            </a:r>
            <a:r>
              <a:rPr lang="en-US" dirty="0"/>
              <a:t>: An under Populated Country experiences a higher per capita in terms of social and infrastructural facilities available to the people in the country.</a:t>
            </a:r>
          </a:p>
          <a:p>
            <a:pPr lvl="0" algn="just"/>
            <a:r>
              <a:rPr lang="en-US" b="1" dirty="0"/>
              <a:t>Availability of Idle Resources: </a:t>
            </a:r>
            <a:r>
              <a:rPr lang="en-US" dirty="0"/>
              <a:t>The fact that a country is less populated means that the resource available in that country is higher than the number of people; hence, many idle resources would abound everywhere.</a:t>
            </a:r>
          </a:p>
          <a:p>
            <a:pPr marL="0" indent="0">
              <a:buNone/>
            </a:pPr>
            <a:endParaRPr lang="en-US" dirty="0"/>
          </a:p>
        </p:txBody>
      </p:sp>
    </p:spTree>
    <p:extLst>
      <p:ext uri="{BB962C8B-B14F-4D97-AF65-F5344CB8AC3E}">
        <p14:creationId xmlns:p14="http://schemas.microsoft.com/office/powerpoint/2010/main" val="558748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9207"/>
          </a:xfrm>
        </p:spPr>
        <p:txBody>
          <a:bodyPr>
            <a:normAutofit fontScale="90000"/>
          </a:bodyPr>
          <a:lstStyle/>
          <a:p>
            <a:r>
              <a:rPr lang="en-US" b="1" dirty="0" smtClean="0"/>
              <a:t/>
            </a:r>
            <a:br>
              <a:rPr lang="en-US" b="1" dirty="0" smtClean="0"/>
            </a:br>
            <a:r>
              <a:rPr lang="en-US" b="1" dirty="0" smtClean="0"/>
              <a:t>Negative </a:t>
            </a:r>
            <a:r>
              <a:rPr lang="en-US" b="1" dirty="0"/>
              <a:t>Effects of </a:t>
            </a:r>
            <a:r>
              <a:rPr lang="en-US" b="1" dirty="0" smtClean="0"/>
              <a:t>Under Population:</a:t>
            </a:r>
            <a:r>
              <a:rPr lang="en-US" dirty="0"/>
              <a:t/>
            </a:r>
            <a:br>
              <a:rPr lang="en-US" dirty="0"/>
            </a:br>
            <a:endParaRPr lang="en-US" dirty="0"/>
          </a:p>
        </p:txBody>
      </p:sp>
      <p:sp>
        <p:nvSpPr>
          <p:cNvPr id="3" name="Content Placeholder 2"/>
          <p:cNvSpPr>
            <a:spLocks noGrp="1"/>
          </p:cNvSpPr>
          <p:nvPr>
            <p:ph idx="1"/>
          </p:nvPr>
        </p:nvSpPr>
        <p:spPr>
          <a:xfrm>
            <a:off x="838200" y="1293541"/>
            <a:ext cx="10515600" cy="4883422"/>
          </a:xfrm>
        </p:spPr>
        <p:txBody>
          <a:bodyPr>
            <a:normAutofit fontScale="92500"/>
          </a:bodyPr>
          <a:lstStyle/>
          <a:p>
            <a:pPr lvl="0"/>
            <a:r>
              <a:rPr lang="en-US" b="1" dirty="0"/>
              <a:t>Lower Standard of Living</a:t>
            </a:r>
            <a:r>
              <a:rPr lang="en-US" dirty="0"/>
              <a:t>: Under Population engender lower standard of living as a result of inadequate labor force that would have conveniently boost output and production of goods and services</a:t>
            </a:r>
          </a:p>
          <a:p>
            <a:pPr lvl="0"/>
            <a:r>
              <a:rPr lang="en-US" b="1" dirty="0"/>
              <a:t>Lack of Adequate Manpower</a:t>
            </a:r>
            <a:r>
              <a:rPr lang="en-US" dirty="0"/>
              <a:t>: Under population results to shortage of labor with that attendant effect of low investments and income</a:t>
            </a:r>
          </a:p>
          <a:p>
            <a:pPr lvl="0"/>
            <a:r>
              <a:rPr lang="en-US" b="1" dirty="0"/>
              <a:t>Under utilization of Resources</a:t>
            </a:r>
            <a:r>
              <a:rPr lang="en-US" dirty="0"/>
              <a:t>: Resources are highly underutilized in a country with low population</a:t>
            </a:r>
          </a:p>
          <a:p>
            <a:pPr lvl="0"/>
            <a:r>
              <a:rPr lang="en-US" b="1" dirty="0"/>
              <a:t>Lack of People to Defend the Country: </a:t>
            </a:r>
            <a:r>
              <a:rPr lang="en-US" dirty="0"/>
              <a:t>At times of war and emergency, a country might find it difficult to mobilize enough people to defend it</a:t>
            </a:r>
          </a:p>
          <a:p>
            <a:pPr fontAlgn="base"/>
            <a:r>
              <a:rPr lang="en-US" b="1" dirty="0"/>
              <a:t>Equilibrium at Less than Full Employment</a:t>
            </a:r>
            <a:r>
              <a:rPr lang="en-US" dirty="0"/>
              <a:t>: Under population leads to reaching of equilibrium at less than full employment as a result of idle resources.</a:t>
            </a:r>
          </a:p>
          <a:p>
            <a:pPr marL="0" indent="0">
              <a:buNone/>
            </a:pPr>
            <a:endParaRPr lang="en-US" dirty="0"/>
          </a:p>
        </p:txBody>
      </p:sp>
    </p:spTree>
    <p:extLst>
      <p:ext uri="{BB962C8B-B14F-4D97-AF65-F5344CB8AC3E}">
        <p14:creationId xmlns:p14="http://schemas.microsoft.com/office/powerpoint/2010/main" val="276805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2299"/>
          </a:xfrm>
        </p:spPr>
        <p:txBody>
          <a:bodyPr>
            <a:normAutofit fontScale="90000"/>
          </a:bodyPr>
          <a:lstStyle/>
          <a:p>
            <a:r>
              <a:rPr lang="en-US" b="1" dirty="0" smtClean="0"/>
              <a:t/>
            </a:r>
            <a:br>
              <a:rPr lang="en-US" b="1" dirty="0" smtClean="0"/>
            </a:br>
            <a:r>
              <a:rPr lang="en-US" b="1" dirty="0" smtClean="0"/>
              <a:t>Overpopulation</a:t>
            </a:r>
            <a:r>
              <a:rPr lang="en-US" b="1" dirty="0"/>
              <a:t>:</a:t>
            </a:r>
            <a:r>
              <a:rPr lang="en-US" dirty="0"/>
              <a:t/>
            </a:r>
            <a:br>
              <a:rPr lang="en-US" dirty="0"/>
            </a:br>
            <a:endParaRPr lang="en-US" dirty="0"/>
          </a:p>
        </p:txBody>
      </p:sp>
      <p:sp>
        <p:nvSpPr>
          <p:cNvPr id="3" name="Content Placeholder 2"/>
          <p:cNvSpPr>
            <a:spLocks noGrp="1"/>
          </p:cNvSpPr>
          <p:nvPr>
            <p:ph idx="1"/>
          </p:nvPr>
        </p:nvSpPr>
        <p:spPr>
          <a:xfrm>
            <a:off x="838200" y="1460810"/>
            <a:ext cx="10515600" cy="4716153"/>
          </a:xfrm>
        </p:spPr>
        <p:txBody>
          <a:bodyPr/>
          <a:lstStyle/>
          <a:p>
            <a:pPr marL="0" indent="0" algn="just">
              <a:buNone/>
            </a:pPr>
            <a:r>
              <a:rPr lang="en-US" dirty="0" smtClean="0"/>
              <a:t>	The </a:t>
            </a:r>
            <a:r>
              <a:rPr lang="en-US" dirty="0"/>
              <a:t>term ‘</a:t>
            </a:r>
            <a:r>
              <a:rPr lang="en-US" b="1" dirty="0"/>
              <a:t>overpopulation’</a:t>
            </a:r>
            <a:r>
              <a:rPr lang="en-US" dirty="0"/>
              <a:t> means </a:t>
            </a:r>
            <a:r>
              <a:rPr lang="en-US" b="1" dirty="0"/>
              <a:t>too great a population for a given region to support</a:t>
            </a:r>
            <a:r>
              <a:rPr lang="en-US" b="1" dirty="0" smtClean="0"/>
              <a:t>.</a:t>
            </a:r>
          </a:p>
          <a:p>
            <a:pPr marL="0" indent="0" algn="just">
              <a:buNone/>
            </a:pPr>
            <a:r>
              <a:rPr lang="en-US" b="1" dirty="0"/>
              <a:t>	</a:t>
            </a:r>
            <a:r>
              <a:rPr lang="en-US" dirty="0" smtClean="0"/>
              <a:t> </a:t>
            </a:r>
            <a:r>
              <a:rPr lang="en-US" dirty="0"/>
              <a:t>There may be two causes: </a:t>
            </a:r>
            <a:endParaRPr lang="en-US" dirty="0" smtClean="0"/>
          </a:p>
          <a:p>
            <a:pPr marL="571500" indent="-571500" algn="just">
              <a:buAutoNum type="romanLcParenBoth"/>
            </a:pPr>
            <a:r>
              <a:rPr lang="en-US" dirty="0" smtClean="0"/>
              <a:t>population </a:t>
            </a:r>
            <a:r>
              <a:rPr lang="en-US" dirty="0"/>
              <a:t>growth exceeds the existing resource base</a:t>
            </a:r>
            <a:r>
              <a:rPr lang="en-US" dirty="0" smtClean="0"/>
              <a:t>;</a:t>
            </a:r>
          </a:p>
          <a:p>
            <a:pPr marL="0" indent="0" algn="just">
              <a:buNone/>
            </a:pPr>
            <a:r>
              <a:rPr lang="en-US" dirty="0" smtClean="0"/>
              <a:t>(</a:t>
            </a:r>
            <a:r>
              <a:rPr lang="en-US" dirty="0"/>
              <a:t>ii) existing resources have been depleted</a:t>
            </a:r>
            <a:r>
              <a:rPr lang="en-US" dirty="0" smtClean="0"/>
              <a:t>.</a:t>
            </a:r>
          </a:p>
          <a:p>
            <a:pPr marL="0" indent="0" algn="just">
              <a:buNone/>
            </a:pPr>
            <a:r>
              <a:rPr lang="en-US" dirty="0" smtClean="0"/>
              <a:t>	Some </a:t>
            </a:r>
            <a:r>
              <a:rPr lang="en-US" dirty="0"/>
              <a:t>authors </a:t>
            </a:r>
            <a:r>
              <a:rPr lang="en-US" b="1" dirty="0"/>
              <a:t>distinguish absolute overpopulation </a:t>
            </a:r>
            <a:r>
              <a:rPr lang="en-US" dirty="0"/>
              <a:t>(where the absolute limit of production has been attained but standards of living remain low) from </a:t>
            </a:r>
            <a:r>
              <a:rPr lang="en-US" b="1" dirty="0"/>
              <a:t>relative overpopulation </a:t>
            </a:r>
            <a:r>
              <a:rPr lang="en-US" dirty="0"/>
              <a:t>(where present production does not support the population but the production can be augmented).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76047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9568"/>
          </a:xfrm>
        </p:spPr>
        <p:txBody>
          <a:bodyPr/>
          <a:lstStyle/>
          <a:p>
            <a:r>
              <a:rPr lang="en-US" b="1" dirty="0" smtClean="0"/>
              <a:t>Causes of Over-Population:</a:t>
            </a:r>
            <a:endParaRPr lang="en-US" b="1" dirty="0"/>
          </a:p>
        </p:txBody>
      </p:sp>
      <p:sp>
        <p:nvSpPr>
          <p:cNvPr id="3" name="Content Placeholder 2"/>
          <p:cNvSpPr>
            <a:spLocks noGrp="1"/>
          </p:cNvSpPr>
          <p:nvPr>
            <p:ph idx="1"/>
          </p:nvPr>
        </p:nvSpPr>
        <p:spPr>
          <a:xfrm>
            <a:off x="838200" y="1304694"/>
            <a:ext cx="10515600" cy="4872269"/>
          </a:xfrm>
        </p:spPr>
        <p:txBody>
          <a:bodyPr>
            <a:normAutofit fontScale="92500"/>
          </a:bodyPr>
          <a:lstStyle/>
          <a:p>
            <a:pPr lvl="0" fontAlgn="base"/>
            <a:r>
              <a:rPr lang="en-US" b="1" dirty="0"/>
              <a:t>Birth and Death rates: </a:t>
            </a:r>
          </a:p>
          <a:p>
            <a:pPr marL="0" indent="0" algn="just" fontAlgn="base">
              <a:buNone/>
            </a:pPr>
            <a:r>
              <a:rPr lang="en-US" dirty="0" smtClean="0"/>
              <a:t>	Due </a:t>
            </a:r>
            <a:r>
              <a:rPr lang="en-US" dirty="0"/>
              <a:t>to improved technology, efficient healthcare and medical facilities global birth rates have soared. The probability of infants surviving beyond the age of five has increased too. Better health care has led to a reduction in mortality rates which causes a lot of growth in the overall population.</a:t>
            </a:r>
          </a:p>
          <a:p>
            <a:pPr lvl="0" fontAlgn="base"/>
            <a:r>
              <a:rPr lang="en-US" b="1" dirty="0"/>
              <a:t>Poverty: </a:t>
            </a:r>
          </a:p>
          <a:p>
            <a:pPr marL="0" indent="0" algn="just" fontAlgn="base">
              <a:buNone/>
            </a:pPr>
            <a:r>
              <a:rPr lang="en-US" dirty="0" smtClean="0"/>
              <a:t>	Poverty </a:t>
            </a:r>
            <a:r>
              <a:rPr lang="en-US" dirty="0"/>
              <a:t>is also indicative of over – population. Economically stunted nations with low income rates don’t have the capacity or ability to support growing populations. The mentality of groups or families living below the poverty line not helpful either. They try to cope with poverty by increasing the size of their respective families and increase their income.</a:t>
            </a:r>
          </a:p>
          <a:p>
            <a:pPr marL="0" indent="0" algn="just">
              <a:buNone/>
            </a:pPr>
            <a:endParaRPr lang="en-US" dirty="0"/>
          </a:p>
        </p:txBody>
      </p:sp>
    </p:spTree>
    <p:extLst>
      <p:ext uri="{BB962C8B-B14F-4D97-AF65-F5344CB8AC3E}">
        <p14:creationId xmlns:p14="http://schemas.microsoft.com/office/powerpoint/2010/main" val="90586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3746"/>
            <a:ext cx="10515600" cy="5753217"/>
          </a:xfrm>
        </p:spPr>
        <p:txBody>
          <a:bodyPr/>
          <a:lstStyle/>
          <a:p>
            <a:pPr lvl="0" algn="just" fontAlgn="base"/>
            <a:r>
              <a:rPr lang="en-US" b="1" dirty="0"/>
              <a:t>Illiteracy and lack of family planning: </a:t>
            </a:r>
          </a:p>
          <a:p>
            <a:pPr marL="0" indent="0" algn="just">
              <a:buNone/>
            </a:pPr>
            <a:r>
              <a:rPr lang="en-US" dirty="0" smtClean="0"/>
              <a:t>	Literacy </a:t>
            </a:r>
            <a:r>
              <a:rPr lang="en-US" dirty="0"/>
              <a:t>and growth rates are directly correlated to each other. Literacy rates in developing nations are pretty low due to their economy being primarily agro-based. Increasing literacy rates improves the general awareness of people and changes their social attitudes and attitudes towards birth control. Lack of efficient and enforced policies related to family planning also leads to over – population</a:t>
            </a:r>
            <a:r>
              <a:rPr lang="en-US" dirty="0" smtClean="0"/>
              <a:t>.</a:t>
            </a:r>
          </a:p>
          <a:p>
            <a:pPr algn="just"/>
            <a:r>
              <a:rPr lang="en-US" b="1" dirty="0"/>
              <a:t>Immigration</a:t>
            </a:r>
            <a:r>
              <a:rPr lang="en-US" dirty="0"/>
              <a:t>: </a:t>
            </a:r>
            <a:endParaRPr lang="en-US" dirty="0" smtClean="0"/>
          </a:p>
          <a:p>
            <a:pPr marL="0" indent="0" algn="just">
              <a:buNone/>
            </a:pPr>
            <a:r>
              <a:rPr lang="en-US" dirty="0"/>
              <a:t>	</a:t>
            </a:r>
            <a:r>
              <a:rPr lang="en-US" dirty="0" smtClean="0"/>
              <a:t>Many </a:t>
            </a:r>
            <a:r>
              <a:rPr lang="en-US" dirty="0"/>
              <a:t>people prefer to move to developed countries like US, UK, Canada and Australia where best facilities are available in terms of medical, education, security and employment. The end result is that those people settle over there and those places become overcrowded.</a:t>
            </a:r>
            <a:endParaRPr lang="en-US" dirty="0"/>
          </a:p>
        </p:txBody>
      </p:sp>
    </p:spTree>
    <p:extLst>
      <p:ext uri="{BB962C8B-B14F-4D97-AF65-F5344CB8AC3E}">
        <p14:creationId xmlns:p14="http://schemas.microsoft.com/office/powerpoint/2010/main" val="123716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5324"/>
          </a:xfrm>
        </p:spPr>
        <p:txBody>
          <a:bodyPr/>
          <a:lstStyle/>
          <a:p>
            <a:pPr algn="just"/>
            <a:r>
              <a:rPr lang="en-US" b="1" dirty="0" smtClean="0"/>
              <a:t>Effects of Overpopulation:</a:t>
            </a:r>
            <a:endParaRPr lang="en-US" b="1" dirty="0"/>
          </a:p>
        </p:txBody>
      </p:sp>
      <p:sp>
        <p:nvSpPr>
          <p:cNvPr id="3" name="Content Placeholder 2"/>
          <p:cNvSpPr>
            <a:spLocks noGrp="1"/>
          </p:cNvSpPr>
          <p:nvPr>
            <p:ph idx="1"/>
          </p:nvPr>
        </p:nvSpPr>
        <p:spPr>
          <a:xfrm>
            <a:off x="838200" y="1360450"/>
            <a:ext cx="10515600" cy="4816513"/>
          </a:xfrm>
        </p:spPr>
        <p:txBody>
          <a:bodyPr>
            <a:normAutofit lnSpcReduction="10000"/>
          </a:bodyPr>
          <a:lstStyle/>
          <a:p>
            <a:pPr lvl="0" algn="just" fontAlgn="base"/>
            <a:r>
              <a:rPr lang="en-US" b="1" dirty="0"/>
              <a:t>Depletion of natural resources: </a:t>
            </a:r>
          </a:p>
          <a:p>
            <a:pPr marL="0" indent="0" algn="just" fontAlgn="base">
              <a:buNone/>
            </a:pPr>
            <a:r>
              <a:rPr lang="en-US" dirty="0" smtClean="0"/>
              <a:t>	Pressure </a:t>
            </a:r>
            <a:r>
              <a:rPr lang="en-US" dirty="0"/>
              <a:t>on resources like food and water would increase. Food and fresh water supplies would be inadequate which would result in malnutrition and lowered resistance to diseases. Growing numbers and limited food would lead to an increase in imports which would send economies </a:t>
            </a:r>
            <a:r>
              <a:rPr lang="en-US" dirty="0" smtClean="0"/>
              <a:t>spiraling </a:t>
            </a:r>
            <a:r>
              <a:rPr lang="en-US" dirty="0"/>
              <a:t>into debt</a:t>
            </a:r>
            <a:r>
              <a:rPr lang="en-US" dirty="0" smtClean="0"/>
              <a:t>.</a:t>
            </a:r>
          </a:p>
          <a:p>
            <a:pPr lvl="0" algn="just" fontAlgn="base"/>
            <a:r>
              <a:rPr lang="en-US" b="1" dirty="0"/>
              <a:t>Environmental hazards: </a:t>
            </a:r>
          </a:p>
          <a:p>
            <a:pPr marL="0" indent="0" algn="just" fontAlgn="base">
              <a:buNone/>
            </a:pPr>
            <a:r>
              <a:rPr lang="en-US" dirty="0"/>
              <a:t>Growth in the population would take its toll on the land, increasing the demand for area which would lead to deforestation or loss of natural habitat. Industrialization and urbanization would increase the global pollutions levels too, causing imbalances in the atmosphere and global warming.</a:t>
            </a:r>
          </a:p>
          <a:p>
            <a:pPr marL="0" indent="0" fontAlgn="base">
              <a:buNone/>
            </a:pPr>
            <a:endParaRPr lang="en-US" dirty="0"/>
          </a:p>
          <a:p>
            <a:pPr marL="0" indent="0">
              <a:buNone/>
            </a:pPr>
            <a:endParaRPr lang="en-US" dirty="0"/>
          </a:p>
        </p:txBody>
      </p:sp>
    </p:spTree>
    <p:extLst>
      <p:ext uri="{BB962C8B-B14F-4D97-AF65-F5344CB8AC3E}">
        <p14:creationId xmlns:p14="http://schemas.microsoft.com/office/powerpoint/2010/main" val="2850731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4107"/>
            <a:ext cx="10515600" cy="5652856"/>
          </a:xfrm>
        </p:spPr>
        <p:txBody>
          <a:bodyPr>
            <a:normAutofit fontScale="92500" lnSpcReduction="20000"/>
          </a:bodyPr>
          <a:lstStyle/>
          <a:p>
            <a:pPr lvl="0" algn="just" fontAlgn="base"/>
            <a:r>
              <a:rPr lang="en-US" b="1" dirty="0"/>
              <a:t>Unemployment and poverty</a:t>
            </a:r>
            <a:r>
              <a:rPr lang="en-US" dirty="0"/>
              <a:t>: </a:t>
            </a:r>
          </a:p>
          <a:p>
            <a:pPr marL="0" indent="0" algn="just" fontAlgn="base">
              <a:buNone/>
            </a:pPr>
            <a:r>
              <a:rPr lang="en-US" dirty="0" smtClean="0"/>
              <a:t>	Large </a:t>
            </a:r>
            <a:r>
              <a:rPr lang="en-US" dirty="0"/>
              <a:t>populations strain the economy and wouldn’t be able to support themselves due to the scarcity of jobs. A majority of the population would be subjected to poverty and high costs of living due to the sheer pressure on the economy</a:t>
            </a:r>
            <a:r>
              <a:rPr lang="en-US" dirty="0" smtClean="0"/>
              <a:t>.</a:t>
            </a:r>
            <a:r>
              <a:rPr lang="en-US" dirty="0"/>
              <a:t> </a:t>
            </a:r>
          </a:p>
          <a:p>
            <a:pPr lvl="0" algn="just" fontAlgn="base"/>
            <a:r>
              <a:rPr lang="en-US" b="1" dirty="0"/>
              <a:t>Health and sanitation: </a:t>
            </a:r>
          </a:p>
          <a:p>
            <a:pPr marL="0" indent="0" algn="just" fontAlgn="base">
              <a:buNone/>
            </a:pPr>
            <a:r>
              <a:rPr lang="en-US" dirty="0" smtClean="0"/>
              <a:t>	Haphazard </a:t>
            </a:r>
            <a:r>
              <a:rPr lang="en-US" dirty="0"/>
              <a:t>land use and poor infrastructure would lower the quality of health conditions and overall sanitation or hygiene. Inadequate or inaccessible medical facilities would have a negative impact on demographic characteristics like IMR (Infant mortality rate</a:t>
            </a:r>
            <a:r>
              <a:rPr lang="en-US" dirty="0" smtClean="0"/>
              <a:t>).</a:t>
            </a:r>
            <a:r>
              <a:rPr lang="en-US" dirty="0"/>
              <a:t> </a:t>
            </a:r>
          </a:p>
          <a:p>
            <a:pPr lvl="0" algn="just" fontAlgn="base"/>
            <a:r>
              <a:rPr lang="en-US" b="1" dirty="0"/>
              <a:t>Imbalance in trade: </a:t>
            </a:r>
          </a:p>
          <a:p>
            <a:pPr marL="0" indent="0" algn="just" fontAlgn="base">
              <a:buNone/>
            </a:pPr>
            <a:r>
              <a:rPr lang="en-US" dirty="0" smtClean="0"/>
              <a:t>	Developing </a:t>
            </a:r>
            <a:r>
              <a:rPr lang="en-US" dirty="0"/>
              <a:t>countries spend huge amounts of money on medical care, housing and other public facilities. This in turn hinders industrial development and increases the nation’s dependence on developed or advanced countries due to the demand for superior goods and technology. This also occurs due to improper </a:t>
            </a:r>
            <a:r>
              <a:rPr lang="en-US" dirty="0" smtClean="0"/>
              <a:t>utilization </a:t>
            </a:r>
            <a:r>
              <a:rPr lang="en-US" dirty="0"/>
              <a:t>of resources.</a:t>
            </a:r>
          </a:p>
          <a:p>
            <a:endParaRPr lang="en-US" dirty="0"/>
          </a:p>
        </p:txBody>
      </p:sp>
    </p:spTree>
    <p:extLst>
      <p:ext uri="{BB962C8B-B14F-4D97-AF65-F5344CB8AC3E}">
        <p14:creationId xmlns:p14="http://schemas.microsoft.com/office/powerpoint/2010/main" val="53636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660"/>
          </a:xfrm>
        </p:spPr>
        <p:txBody>
          <a:bodyPr/>
          <a:lstStyle/>
          <a:p>
            <a:r>
              <a:rPr lang="en-US" b="1" dirty="0"/>
              <a:t>Under Population:</a:t>
            </a:r>
            <a:endParaRPr lang="en-US" dirty="0"/>
          </a:p>
        </p:txBody>
      </p:sp>
      <p:sp>
        <p:nvSpPr>
          <p:cNvPr id="3" name="Content Placeholder 2"/>
          <p:cNvSpPr>
            <a:spLocks noGrp="1"/>
          </p:cNvSpPr>
          <p:nvPr>
            <p:ph idx="1"/>
          </p:nvPr>
        </p:nvSpPr>
        <p:spPr>
          <a:xfrm>
            <a:off x="838200" y="1360449"/>
            <a:ext cx="10515600" cy="4816514"/>
          </a:xfrm>
        </p:spPr>
        <p:txBody>
          <a:bodyPr>
            <a:normAutofit/>
          </a:bodyPr>
          <a:lstStyle/>
          <a:p>
            <a:pPr marL="0" indent="0" algn="just" fontAlgn="base">
              <a:buNone/>
            </a:pPr>
            <a:r>
              <a:rPr lang="en-US" dirty="0" smtClean="0"/>
              <a:t>	</a:t>
            </a:r>
            <a:r>
              <a:rPr lang="en-US" b="1" dirty="0" smtClean="0"/>
              <a:t>Under </a:t>
            </a:r>
            <a:r>
              <a:rPr lang="en-US" b="1" dirty="0"/>
              <a:t>population </a:t>
            </a:r>
            <a:r>
              <a:rPr lang="en-US" dirty="0"/>
              <a:t>exists </a:t>
            </a:r>
            <a:r>
              <a:rPr lang="en-US" b="1" dirty="0"/>
              <a:t>when a population is too small, therefore unable to fully utilize the available resource endowments</a:t>
            </a:r>
            <a:r>
              <a:rPr lang="en-US" dirty="0"/>
              <a:t>. </a:t>
            </a:r>
            <a:endParaRPr lang="en-US" dirty="0" smtClean="0"/>
          </a:p>
          <a:p>
            <a:pPr marL="0" indent="0" algn="just" fontAlgn="base">
              <a:buNone/>
            </a:pPr>
            <a:r>
              <a:rPr lang="en-US" dirty="0"/>
              <a:t>	</a:t>
            </a:r>
            <a:r>
              <a:rPr lang="en-US" dirty="0" smtClean="0"/>
              <a:t>Under </a:t>
            </a:r>
            <a:r>
              <a:rPr lang="en-US" dirty="0"/>
              <a:t>population is also characterized by a situation where the </a:t>
            </a:r>
            <a:r>
              <a:rPr lang="en-US" b="1" dirty="0"/>
              <a:t>available resources are capable of supporting a much larger population with no reduction in living standards</a:t>
            </a:r>
            <a:r>
              <a:rPr lang="en-US" dirty="0"/>
              <a:t>. </a:t>
            </a:r>
            <a:endParaRPr lang="en-US" dirty="0" smtClean="0"/>
          </a:p>
          <a:p>
            <a:pPr marL="0" indent="0" algn="just" fontAlgn="base">
              <a:buNone/>
            </a:pPr>
            <a:r>
              <a:rPr lang="en-US" dirty="0"/>
              <a:t>	</a:t>
            </a:r>
            <a:r>
              <a:rPr lang="en-US" dirty="0" smtClean="0"/>
              <a:t>The </a:t>
            </a:r>
            <a:r>
              <a:rPr lang="en-US" dirty="0"/>
              <a:t>situation is found in regions of low technical development such as equatorial Congo, Amazon River basin or the rich Prairie region of North America.</a:t>
            </a:r>
          </a:p>
          <a:p>
            <a:pPr marL="0" indent="0">
              <a:buNone/>
            </a:pPr>
            <a:endParaRPr lang="en-US" dirty="0"/>
          </a:p>
        </p:txBody>
      </p:sp>
    </p:spTree>
    <p:extLst>
      <p:ext uri="{BB962C8B-B14F-4D97-AF65-F5344CB8AC3E}">
        <p14:creationId xmlns:p14="http://schemas.microsoft.com/office/powerpoint/2010/main" val="422665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15844"/>
            <a:ext cx="10515600" cy="4861119"/>
          </a:xfrm>
        </p:spPr>
        <p:txBody>
          <a:bodyPr/>
          <a:lstStyle/>
          <a:p>
            <a:pPr marL="0" indent="0" algn="just">
              <a:buNone/>
            </a:pPr>
            <a:r>
              <a:rPr lang="en-US" dirty="0" smtClean="0"/>
              <a:t>	</a:t>
            </a:r>
            <a:r>
              <a:rPr lang="en-US" b="1" dirty="0" smtClean="0"/>
              <a:t>Relative under population </a:t>
            </a:r>
            <a:r>
              <a:rPr lang="en-US" dirty="0" smtClean="0"/>
              <a:t>is </a:t>
            </a:r>
            <a:r>
              <a:rPr lang="en-US" dirty="0"/>
              <a:t>more common than absolute under population. Indeed, </a:t>
            </a:r>
            <a:r>
              <a:rPr lang="en-US" b="1" dirty="0"/>
              <a:t>absolute under population </a:t>
            </a:r>
            <a:r>
              <a:rPr lang="en-US" dirty="0"/>
              <a:t>is rarely seen and may be found in completely secluded societies where, the degree of replacement of population is less than unity. </a:t>
            </a:r>
            <a:endParaRPr lang="en-US" dirty="0" smtClean="0"/>
          </a:p>
          <a:p>
            <a:pPr marL="0" indent="0" algn="just">
              <a:buNone/>
            </a:pPr>
            <a:r>
              <a:rPr lang="en-US" dirty="0"/>
              <a:t>	</a:t>
            </a:r>
            <a:r>
              <a:rPr lang="en-US" dirty="0" smtClean="0"/>
              <a:t>Relative </a:t>
            </a:r>
            <a:r>
              <a:rPr lang="en-US" dirty="0"/>
              <a:t>under population occurs due to insufficient resource development. In developed economies, rural under population is more visible, whereas in backward countries, under population is linked to high mortality rate.</a:t>
            </a:r>
          </a:p>
          <a:p>
            <a:endParaRPr lang="en-US" dirty="0"/>
          </a:p>
        </p:txBody>
      </p:sp>
    </p:spTree>
    <p:extLst>
      <p:ext uri="{BB962C8B-B14F-4D97-AF65-F5344CB8AC3E}">
        <p14:creationId xmlns:p14="http://schemas.microsoft.com/office/powerpoint/2010/main" val="2752659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9997"/>
          </a:xfrm>
        </p:spPr>
        <p:txBody>
          <a:bodyPr>
            <a:normAutofit fontScale="90000"/>
          </a:bodyPr>
          <a:lstStyle/>
          <a:p>
            <a:r>
              <a:rPr lang="en-US" dirty="0" smtClean="0"/>
              <a:t/>
            </a:r>
            <a:br>
              <a:rPr lang="en-US" dirty="0" smtClean="0"/>
            </a:br>
            <a:r>
              <a:rPr lang="en-US" b="1" dirty="0" smtClean="0"/>
              <a:t>Causes </a:t>
            </a:r>
            <a:r>
              <a:rPr lang="en-US" b="1" dirty="0"/>
              <a:t>of </a:t>
            </a:r>
            <a:r>
              <a:rPr lang="en-US" b="1" dirty="0" smtClean="0"/>
              <a:t>Under </a:t>
            </a:r>
            <a:r>
              <a:rPr lang="en-US" b="1" dirty="0"/>
              <a:t>– </a:t>
            </a:r>
            <a:r>
              <a:rPr lang="en-US" b="1" dirty="0" smtClean="0"/>
              <a:t>Population</a:t>
            </a:r>
            <a:r>
              <a:rPr lang="en-US" b="1" dirty="0"/>
              <a:t>:</a:t>
            </a:r>
            <a:r>
              <a:rPr lang="en-US" dirty="0"/>
              <a:t/>
            </a:r>
            <a:br>
              <a:rPr lang="en-US" dirty="0"/>
            </a:br>
            <a:endParaRPr lang="en-US" dirty="0"/>
          </a:p>
        </p:txBody>
      </p:sp>
      <p:sp>
        <p:nvSpPr>
          <p:cNvPr id="3" name="Content Placeholder 2"/>
          <p:cNvSpPr>
            <a:spLocks noGrp="1"/>
          </p:cNvSpPr>
          <p:nvPr>
            <p:ph idx="1"/>
          </p:nvPr>
        </p:nvSpPr>
        <p:spPr>
          <a:xfrm>
            <a:off x="838200" y="1315844"/>
            <a:ext cx="10515600" cy="4861119"/>
          </a:xfrm>
        </p:spPr>
        <p:txBody>
          <a:bodyPr>
            <a:normAutofit fontScale="77500" lnSpcReduction="20000"/>
          </a:bodyPr>
          <a:lstStyle/>
          <a:p>
            <a:pPr lvl="0" algn="just" fontAlgn="base"/>
            <a:r>
              <a:rPr lang="en-US" b="1" dirty="0"/>
              <a:t>Sub – fertility rate (total fertility rate):</a:t>
            </a:r>
            <a:r>
              <a:rPr lang="en-US" dirty="0"/>
              <a:t> </a:t>
            </a:r>
          </a:p>
          <a:p>
            <a:pPr marL="0" indent="0" algn="just" fontAlgn="base">
              <a:buNone/>
            </a:pPr>
            <a:r>
              <a:rPr lang="en-US" dirty="0" smtClean="0"/>
              <a:t>	The </a:t>
            </a:r>
            <a:r>
              <a:rPr lang="en-US" dirty="0"/>
              <a:t>fertility rate in many developed and developing countries has dropped to about two children per women due to factors like literacy, economic development or urbanization (increasing the cost or standard of living) making the idea of having big families impractical. Changed attitudes toward contraception and an improvement in the social role of females has also affected this demographic attribute</a:t>
            </a:r>
            <a:r>
              <a:rPr lang="en-US" dirty="0" smtClean="0"/>
              <a:t>.</a:t>
            </a:r>
            <a:endParaRPr lang="en-US" dirty="0"/>
          </a:p>
          <a:p>
            <a:pPr lvl="0" algn="just" fontAlgn="base"/>
            <a:r>
              <a:rPr lang="en-US" b="1" dirty="0"/>
              <a:t>Emigration: </a:t>
            </a:r>
          </a:p>
          <a:p>
            <a:pPr marL="0" indent="0" algn="just" fontAlgn="base">
              <a:buNone/>
            </a:pPr>
            <a:r>
              <a:rPr lang="en-US" dirty="0" smtClean="0"/>
              <a:t>	Emigration </a:t>
            </a:r>
            <a:r>
              <a:rPr lang="en-US" dirty="0"/>
              <a:t>is the movement of individuals from one country to another with the intention of permanently settling in their destination. Many factors contribute to this type of movement. They can be divided into ‘push’ and ‘pull’ factors. ‘Push’ factors would be the detrimental elements associated with the current region or nation the individuals reside in like lack of employment, oppressive political conditions, poor economies etc. Whereas ‘pull’ factors would be the </a:t>
            </a:r>
            <a:r>
              <a:rPr lang="en-US" dirty="0" err="1"/>
              <a:t>favourable</a:t>
            </a:r>
            <a:r>
              <a:rPr lang="en-US" dirty="0"/>
              <a:t> characteristics of the country the individuals want to move to (like better employment opportunities, political freedom and economic stability etc.) Either way this movement always has a negative effect on the population of the current host.</a:t>
            </a:r>
          </a:p>
          <a:p>
            <a:pPr marL="0" indent="0">
              <a:buNone/>
            </a:pPr>
            <a:endParaRPr lang="en-US" dirty="0"/>
          </a:p>
        </p:txBody>
      </p:sp>
    </p:spTree>
    <p:extLst>
      <p:ext uri="{BB962C8B-B14F-4D97-AF65-F5344CB8AC3E}">
        <p14:creationId xmlns:p14="http://schemas.microsoft.com/office/powerpoint/2010/main" val="8095024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275</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Overpopulation &amp; Under Population as Social Problem </vt:lpstr>
      <vt:lpstr> Overpopulation: </vt:lpstr>
      <vt:lpstr>Causes of Over-Population:</vt:lpstr>
      <vt:lpstr>PowerPoint Presentation</vt:lpstr>
      <vt:lpstr>Effects of Overpopulation:</vt:lpstr>
      <vt:lpstr>PowerPoint Presentation</vt:lpstr>
      <vt:lpstr>Under Population:</vt:lpstr>
      <vt:lpstr>PowerPoint Presentation</vt:lpstr>
      <vt:lpstr> Causes of Under – Population: </vt:lpstr>
      <vt:lpstr>PowerPoint Presentation</vt:lpstr>
      <vt:lpstr> Positive effects of Under Population: </vt:lpstr>
      <vt:lpstr> Negative Effects of Under Population: </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Overpopulation &amp; Under Population as Social Problem </dc:title>
  <dc:creator>Acer</dc:creator>
  <cp:lastModifiedBy>Acer</cp:lastModifiedBy>
  <cp:revision>5</cp:revision>
  <dcterms:created xsi:type="dcterms:W3CDTF">2020-05-03T00:15:13Z</dcterms:created>
  <dcterms:modified xsi:type="dcterms:W3CDTF">2020-05-03T00:39:19Z</dcterms:modified>
</cp:coreProperties>
</file>